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1" r:id="rId5"/>
    <p:sldId id="260" r:id="rId6"/>
    <p:sldId id="258" r:id="rId7"/>
    <p:sldId id="266" r:id="rId8"/>
    <p:sldId id="267" r:id="rId9"/>
    <p:sldId id="268" r:id="rId10"/>
    <p:sldId id="269" r:id="rId11"/>
    <p:sldId id="270" r:id="rId12"/>
    <p:sldId id="275" r:id="rId13"/>
    <p:sldId id="271" r:id="rId14"/>
    <p:sldId id="272" r:id="rId15"/>
    <p:sldId id="276" r:id="rId16"/>
    <p:sldId id="277" r:id="rId17"/>
    <p:sldId id="273" r:id="rId18"/>
    <p:sldId id="274" r:id="rId19"/>
    <p:sldId id="262" r:id="rId20"/>
    <p:sldId id="263" r:id="rId21"/>
    <p:sldId id="264" r:id="rId22"/>
    <p:sldId id="26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94" d="100"/>
          <a:sy n="94" d="100"/>
        </p:scale>
        <p:origin x="-85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1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9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ПЕЛЯ-ХОВАНСКИЙ ДЕТСКИЙ САД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857496"/>
            <a:ext cx="7406640" cy="17526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Отчет по программе развития 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2022-2026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57224" y="4929198"/>
            <a:ext cx="8072494" cy="1643074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Выполнил:</a:t>
            </a:r>
            <a:r>
              <a:rPr kumimoji="0" lang="ru-RU" sz="2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заведующий Листратова Татьяна Васильевна</a:t>
            </a: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200" b="1" baseline="0" dirty="0" smtClean="0">
              <a:solidFill>
                <a:schemeClr val="tx2">
                  <a:shade val="30000"/>
                  <a:satMod val="1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200" b="1" i="0" u="none" strike="noStrike" kern="1200" cap="none" spc="0" normalizeH="0" noProof="0" dirty="0" smtClean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200" b="1" baseline="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с.</a:t>
            </a:r>
            <a:r>
              <a:rPr lang="ru-RU" sz="2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tx2">
                    <a:shade val="30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Пеля</a:t>
            </a:r>
            <a:r>
              <a:rPr lang="ru-RU" sz="2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-Хованская, </a:t>
            </a:r>
            <a:r>
              <a:rPr lang="ru-RU" sz="2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Сотрудничество с сельской библиотекой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3571876"/>
            <a:ext cx="4038602" cy="3028952"/>
          </a:xfrm>
        </p:spPr>
      </p:pic>
      <p:pic>
        <p:nvPicPr>
          <p:cNvPr id="14" name="Содержимое 13" descr="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57752" y="2214554"/>
            <a:ext cx="4143404" cy="3107553"/>
          </a:xfrm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857224" y="2071678"/>
            <a:ext cx="3676646" cy="1204899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Знакомство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 творчеством писателя </a:t>
            </a:r>
            <a:r>
              <a:rPr kumimoji="0" lang="ru-RU" altLang="ru-RU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Мамина-Сибиряка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Просмотр мультфильма «Ёрш и воробей»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736"/>
            <a:ext cx="2271714" cy="3028952"/>
          </a:xfrm>
        </p:spPr>
      </p:pic>
      <p:pic>
        <p:nvPicPr>
          <p:cNvPr id="14" name="Содержимое 13" descr="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286512" y="1357298"/>
            <a:ext cx="2330664" cy="3107553"/>
          </a:xfrm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2643174" y="2000240"/>
            <a:ext cx="3676646" cy="1714512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Участие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семей воспитанников в экологической акции по сбору макулатуры «</a:t>
            </a:r>
            <a:r>
              <a:rPr kumimoji="0" lang="ru-RU" altLang="ru-RU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БумБатл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Содержимое 12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0166" y="4572008"/>
            <a:ext cx="2747967" cy="2060975"/>
          </a:xfrm>
          <a:prstGeom prst="rect">
            <a:avLst/>
          </a:prstGeom>
        </p:spPr>
      </p:pic>
      <p:pic>
        <p:nvPicPr>
          <p:cNvPr id="7" name="Содержимое 12" descr="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14887" y="4572008"/>
            <a:ext cx="2762269" cy="207170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42976" y="2214554"/>
            <a:ext cx="3357586" cy="4476781"/>
          </a:xfrm>
        </p:spPr>
      </p:pic>
      <p:pic>
        <p:nvPicPr>
          <p:cNvPr id="14" name="Содержимое 13" descr="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3504" y="2214554"/>
            <a:ext cx="3321867" cy="4429156"/>
          </a:xfrm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571604" y="1357298"/>
            <a:ext cx="6786610" cy="714380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Дети совместно с родителями активно принимают участие в экологической акции «Подарим дом птицам»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Воспитательно-образовательная деятельность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5072066" y="4786322"/>
            <a:ext cx="3676646" cy="171451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Проведение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 ДОУ экологического праздника  «Синичкин день»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1" name="Содержимое 10" descr="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00174"/>
            <a:ext cx="3657600" cy="2743200"/>
          </a:xfrm>
        </p:spPr>
      </p:pic>
      <p:pic>
        <p:nvPicPr>
          <p:cNvPr id="12" name="Содержимое 11" descr="1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0628" y="1500174"/>
            <a:ext cx="3657600" cy="2743200"/>
          </a:xfrm>
        </p:spPr>
      </p:pic>
      <p:pic>
        <p:nvPicPr>
          <p:cNvPr id="16" name="Содержимое 10" descr="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4357694"/>
            <a:ext cx="3071834" cy="23038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Воспитательно-образовательная деятельность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5072066" y="4786322"/>
            <a:ext cx="3676646" cy="171451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Проведение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всероссийского экологического урока «</a:t>
            </a:r>
            <a:r>
              <a:rPr kumimoji="0" lang="ru-RU" altLang="ru-RU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Эколята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 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Содержимое 9" descr="3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428736"/>
            <a:ext cx="3657600" cy="2743200"/>
          </a:xfrm>
        </p:spPr>
      </p:pic>
      <p:pic>
        <p:nvPicPr>
          <p:cNvPr id="13" name="Содержимое 12" descr="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29190" y="1428736"/>
            <a:ext cx="3657600" cy="2743200"/>
          </a:xfrm>
        </p:spPr>
      </p:pic>
      <p:pic>
        <p:nvPicPr>
          <p:cNvPr id="14" name="Содержимое 9" descr="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4286256"/>
            <a:ext cx="3214710" cy="241103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Воспитательно-образовательная деятельность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5072066" y="5143512"/>
            <a:ext cx="3676646" cy="135732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«Огород на окне»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Посадка лука, семян цветов для клумбы ДОУ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Содержимое 9" descr="3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428736"/>
            <a:ext cx="2625347" cy="3500462"/>
          </a:xfrm>
        </p:spPr>
      </p:pic>
      <p:pic>
        <p:nvPicPr>
          <p:cNvPr id="13" name="Содержимое 12" descr="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286116" y="1428736"/>
            <a:ext cx="2611045" cy="3481393"/>
          </a:xfrm>
        </p:spPr>
      </p:pic>
      <p:pic>
        <p:nvPicPr>
          <p:cNvPr id="14" name="Содержимое 9" descr="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074" y="1428736"/>
            <a:ext cx="2643207" cy="3524278"/>
          </a:xfrm>
          <a:prstGeom prst="rect">
            <a:avLst/>
          </a:prstGeom>
        </p:spPr>
      </p:pic>
      <p:pic>
        <p:nvPicPr>
          <p:cNvPr id="7" name="Содержимое 9" descr="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57290" y="4429132"/>
            <a:ext cx="3357586" cy="242886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Воспитательно-образовательная деятельность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4572000" y="4357694"/>
            <a:ext cx="4357718" cy="2143140"/>
          </a:xfrm>
          <a:prstGeom prst="rect">
            <a:avLst/>
          </a:prstGeom>
        </p:spPr>
        <p:txBody>
          <a:bodyPr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Экологический субботник «Зелёная</a:t>
            </a:r>
            <a:r>
              <a:rPr kumimoji="0" lang="ru-RU" alt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весна».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Привлечение</a:t>
            </a:r>
            <a:r>
              <a:rPr kumimoji="0" lang="ru-RU" alt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детей к созданию клумбы, к побелке </a:t>
            </a:r>
            <a:r>
              <a:rPr lang="ru-RU" altLang="ru-RU" sz="22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плодовых деревьев на территории детского сада.</a:t>
            </a:r>
            <a:endParaRPr kumimoji="0" lang="ru-RU" alt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4" name="Содержимое 9" descr="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4286256"/>
            <a:ext cx="3143240" cy="2357430"/>
          </a:xfrm>
          <a:prstGeom prst="rect">
            <a:avLst/>
          </a:prstGeom>
        </p:spPr>
      </p:pic>
      <p:pic>
        <p:nvPicPr>
          <p:cNvPr id="12" name="Содержимое 11" descr="71 (1)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85786" y="1428736"/>
            <a:ext cx="3657600" cy="2743200"/>
          </a:xfrm>
        </p:spPr>
      </p:pic>
      <p:pic>
        <p:nvPicPr>
          <p:cNvPr id="16" name="Содержимое 15" descr="71 (2)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857752" y="1428736"/>
            <a:ext cx="3657600" cy="27432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Воспитательно-образовательная деятельность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5072066" y="4786322"/>
            <a:ext cx="3676646" cy="171451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Экологический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праздник «Жаворонки», встречаем прилёт птиц.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Содержимое 9" descr="3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7224" y="1428736"/>
            <a:ext cx="3657600" cy="2743200"/>
          </a:xfrm>
        </p:spPr>
      </p:pic>
      <p:pic>
        <p:nvPicPr>
          <p:cNvPr id="13" name="Содержимое 12" descr="3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29190" y="1428736"/>
            <a:ext cx="3657600" cy="2743200"/>
          </a:xfrm>
        </p:spPr>
      </p:pic>
      <p:pic>
        <p:nvPicPr>
          <p:cNvPr id="14" name="Содержимое 9" descr="3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976" y="4286256"/>
            <a:ext cx="3214710" cy="241103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Воспитательно-образовательная деятельность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714348" y="5072074"/>
            <a:ext cx="8072494" cy="157163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Реализация проекта «Покормите птиц зимой». Целью проекта является создание условий для оказания помощи птицам, общения детей с миром природы.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Содержимое 9" descr="3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786182" y="1428736"/>
            <a:ext cx="5072098" cy="3804074"/>
          </a:xfrm>
        </p:spPr>
      </p:pic>
      <p:pic>
        <p:nvPicPr>
          <p:cNvPr id="13" name="Содержимое 12" descr="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071538" y="1643050"/>
            <a:ext cx="2464611" cy="3286148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214290"/>
            <a:ext cx="7929618" cy="857256"/>
          </a:xfrm>
        </p:spPr>
        <p:txBody>
          <a:bodyPr>
            <a:noAutofit/>
          </a:bodyPr>
          <a:lstStyle/>
          <a:p>
            <a:pPr algn="just"/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ОЦЕНКА ОСВОЕНИЯ ООП ДОО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0" name="docshapegroup2"/>
          <p:cNvGrpSpPr>
            <a:grpSpLocks/>
          </p:cNvGrpSpPr>
          <p:nvPr/>
        </p:nvGrpSpPr>
        <p:grpSpPr bwMode="auto">
          <a:xfrm>
            <a:off x="1142976" y="1214422"/>
            <a:ext cx="7715304" cy="4743456"/>
            <a:chOff x="1694" y="365"/>
            <a:chExt cx="9735" cy="6120"/>
          </a:xfrm>
        </p:grpSpPr>
        <p:sp>
          <p:nvSpPr>
            <p:cNvPr id="2051" name="docshape3"/>
            <p:cNvSpPr>
              <a:spLocks/>
            </p:cNvSpPr>
            <p:nvPr/>
          </p:nvSpPr>
          <p:spPr bwMode="auto">
            <a:xfrm>
              <a:off x="2229" y="1325"/>
              <a:ext cx="7407" cy="2194"/>
            </a:xfrm>
            <a:custGeom>
              <a:avLst/>
              <a:gdLst/>
              <a:ahLst/>
              <a:cxnLst>
                <a:cxn ang="0">
                  <a:pos x="7406" y="2193"/>
                </a:cxn>
                <a:cxn ang="0">
                  <a:pos x="4032" y="2193"/>
                </a:cxn>
                <a:cxn ang="0">
                  <a:pos x="3045" y="2193"/>
                </a:cxn>
                <a:cxn ang="0">
                  <a:pos x="4526" y="2193"/>
                </a:cxn>
                <a:cxn ang="0">
                  <a:pos x="1070" y="2193"/>
                </a:cxn>
                <a:cxn ang="0">
                  <a:pos x="5020" y="2193"/>
                </a:cxn>
                <a:cxn ang="0">
                  <a:pos x="576" y="2193"/>
                </a:cxn>
                <a:cxn ang="0">
                  <a:pos x="1564" y="2193"/>
                </a:cxn>
                <a:cxn ang="0">
                  <a:pos x="84" y="2193"/>
                </a:cxn>
                <a:cxn ang="0">
                  <a:pos x="2056" y="2193"/>
                </a:cxn>
                <a:cxn ang="0">
                  <a:pos x="2551" y="2193"/>
                </a:cxn>
                <a:cxn ang="0">
                  <a:pos x="3540" y="2193"/>
                </a:cxn>
                <a:cxn ang="0">
                  <a:pos x="5512" y="2193"/>
                </a:cxn>
                <a:cxn ang="0">
                  <a:pos x="84" y="1461"/>
                </a:cxn>
                <a:cxn ang="0">
                  <a:pos x="4032" y="1461"/>
                </a:cxn>
                <a:cxn ang="0">
                  <a:pos x="7406" y="1461"/>
                </a:cxn>
                <a:cxn ang="0">
                  <a:pos x="2551" y="1461"/>
                </a:cxn>
                <a:cxn ang="0">
                  <a:pos x="1070" y="1461"/>
                </a:cxn>
                <a:cxn ang="0">
                  <a:pos x="3045" y="1461"/>
                </a:cxn>
                <a:cxn ang="0">
                  <a:pos x="2056" y="1461"/>
                </a:cxn>
                <a:cxn ang="0">
                  <a:pos x="1564" y="1461"/>
                </a:cxn>
                <a:cxn ang="0">
                  <a:pos x="576" y="1461"/>
                </a:cxn>
                <a:cxn ang="0">
                  <a:pos x="4526" y="1461"/>
                </a:cxn>
                <a:cxn ang="0">
                  <a:pos x="3540" y="1461"/>
                </a:cxn>
                <a:cxn ang="0">
                  <a:pos x="5020" y="1461"/>
                </a:cxn>
                <a:cxn ang="0">
                  <a:pos x="5623" y="1461"/>
                </a:cxn>
                <a:cxn ang="0">
                  <a:pos x="7406" y="732"/>
                </a:cxn>
                <a:cxn ang="0">
                  <a:pos x="2772" y="732"/>
                </a:cxn>
                <a:cxn ang="0">
                  <a:pos x="1672" y="732"/>
                </a:cxn>
                <a:cxn ang="0">
                  <a:pos x="2167" y="732"/>
                </a:cxn>
                <a:cxn ang="0">
                  <a:pos x="5239" y="732"/>
                </a:cxn>
                <a:cxn ang="0">
                  <a:pos x="3648" y="732"/>
                </a:cxn>
                <a:cxn ang="0">
                  <a:pos x="1288" y="732"/>
                </a:cxn>
                <a:cxn ang="0">
                  <a:pos x="84" y="732"/>
                </a:cxn>
                <a:cxn ang="0">
                  <a:pos x="796" y="732"/>
                </a:cxn>
                <a:cxn ang="0">
                  <a:pos x="3156" y="732"/>
                </a:cxn>
                <a:cxn ang="0">
                  <a:pos x="1783" y="0"/>
                </a:cxn>
                <a:cxn ang="0">
                  <a:pos x="7406" y="0"/>
                </a:cxn>
              </a:cxnLst>
              <a:rect l="0" t="0" r="r" b="b"/>
              <a:pathLst>
                <a:path w="7407" h="2194">
                  <a:moveTo>
                    <a:pt x="5841" y="2193"/>
                  </a:moveTo>
                  <a:lnTo>
                    <a:pt x="7406" y="2193"/>
                  </a:lnTo>
                  <a:moveTo>
                    <a:pt x="3868" y="2193"/>
                  </a:moveTo>
                  <a:lnTo>
                    <a:pt x="4032" y="2193"/>
                  </a:lnTo>
                  <a:moveTo>
                    <a:pt x="2880" y="2193"/>
                  </a:moveTo>
                  <a:lnTo>
                    <a:pt x="3045" y="2193"/>
                  </a:lnTo>
                  <a:moveTo>
                    <a:pt x="4360" y="2193"/>
                  </a:moveTo>
                  <a:lnTo>
                    <a:pt x="4526" y="2193"/>
                  </a:lnTo>
                  <a:moveTo>
                    <a:pt x="904" y="2193"/>
                  </a:moveTo>
                  <a:lnTo>
                    <a:pt x="1070" y="2193"/>
                  </a:lnTo>
                  <a:moveTo>
                    <a:pt x="4855" y="2193"/>
                  </a:moveTo>
                  <a:lnTo>
                    <a:pt x="5020" y="2193"/>
                  </a:lnTo>
                  <a:moveTo>
                    <a:pt x="412" y="2193"/>
                  </a:moveTo>
                  <a:lnTo>
                    <a:pt x="576" y="2193"/>
                  </a:lnTo>
                  <a:moveTo>
                    <a:pt x="1399" y="2193"/>
                  </a:moveTo>
                  <a:lnTo>
                    <a:pt x="1564" y="2193"/>
                  </a:lnTo>
                  <a:moveTo>
                    <a:pt x="0" y="2193"/>
                  </a:moveTo>
                  <a:lnTo>
                    <a:pt x="84" y="2193"/>
                  </a:lnTo>
                  <a:moveTo>
                    <a:pt x="1893" y="2193"/>
                  </a:moveTo>
                  <a:lnTo>
                    <a:pt x="2056" y="2193"/>
                  </a:lnTo>
                  <a:moveTo>
                    <a:pt x="2388" y="2193"/>
                  </a:moveTo>
                  <a:lnTo>
                    <a:pt x="2551" y="2193"/>
                  </a:lnTo>
                  <a:moveTo>
                    <a:pt x="3374" y="2193"/>
                  </a:moveTo>
                  <a:lnTo>
                    <a:pt x="3540" y="2193"/>
                  </a:lnTo>
                  <a:moveTo>
                    <a:pt x="5349" y="2193"/>
                  </a:moveTo>
                  <a:lnTo>
                    <a:pt x="5512" y="2193"/>
                  </a:lnTo>
                  <a:moveTo>
                    <a:pt x="0" y="1461"/>
                  </a:moveTo>
                  <a:lnTo>
                    <a:pt x="84" y="1461"/>
                  </a:lnTo>
                  <a:moveTo>
                    <a:pt x="3868" y="1461"/>
                  </a:moveTo>
                  <a:lnTo>
                    <a:pt x="4032" y="1461"/>
                  </a:lnTo>
                  <a:moveTo>
                    <a:pt x="5841" y="1461"/>
                  </a:moveTo>
                  <a:lnTo>
                    <a:pt x="7406" y="1461"/>
                  </a:lnTo>
                  <a:moveTo>
                    <a:pt x="2388" y="1461"/>
                  </a:moveTo>
                  <a:lnTo>
                    <a:pt x="2551" y="1461"/>
                  </a:lnTo>
                  <a:moveTo>
                    <a:pt x="904" y="1461"/>
                  </a:moveTo>
                  <a:lnTo>
                    <a:pt x="1070" y="1461"/>
                  </a:lnTo>
                  <a:moveTo>
                    <a:pt x="2880" y="1461"/>
                  </a:moveTo>
                  <a:lnTo>
                    <a:pt x="3045" y="1461"/>
                  </a:lnTo>
                  <a:moveTo>
                    <a:pt x="1893" y="1461"/>
                  </a:moveTo>
                  <a:lnTo>
                    <a:pt x="2056" y="1461"/>
                  </a:lnTo>
                  <a:moveTo>
                    <a:pt x="1399" y="1461"/>
                  </a:moveTo>
                  <a:lnTo>
                    <a:pt x="1564" y="1461"/>
                  </a:lnTo>
                  <a:moveTo>
                    <a:pt x="412" y="1461"/>
                  </a:moveTo>
                  <a:lnTo>
                    <a:pt x="576" y="1461"/>
                  </a:lnTo>
                  <a:moveTo>
                    <a:pt x="4360" y="1461"/>
                  </a:moveTo>
                  <a:lnTo>
                    <a:pt x="4526" y="1461"/>
                  </a:lnTo>
                  <a:moveTo>
                    <a:pt x="3374" y="1461"/>
                  </a:moveTo>
                  <a:lnTo>
                    <a:pt x="3540" y="1461"/>
                  </a:lnTo>
                  <a:moveTo>
                    <a:pt x="4855" y="1461"/>
                  </a:moveTo>
                  <a:lnTo>
                    <a:pt x="5020" y="1461"/>
                  </a:lnTo>
                  <a:moveTo>
                    <a:pt x="5349" y="1461"/>
                  </a:moveTo>
                  <a:lnTo>
                    <a:pt x="5623" y="1461"/>
                  </a:lnTo>
                  <a:moveTo>
                    <a:pt x="5349" y="732"/>
                  </a:moveTo>
                  <a:lnTo>
                    <a:pt x="7406" y="732"/>
                  </a:lnTo>
                  <a:moveTo>
                    <a:pt x="2388" y="732"/>
                  </a:moveTo>
                  <a:lnTo>
                    <a:pt x="2772" y="732"/>
                  </a:lnTo>
                  <a:moveTo>
                    <a:pt x="1399" y="732"/>
                  </a:moveTo>
                  <a:lnTo>
                    <a:pt x="1672" y="732"/>
                  </a:lnTo>
                  <a:moveTo>
                    <a:pt x="1893" y="732"/>
                  </a:moveTo>
                  <a:lnTo>
                    <a:pt x="2167" y="732"/>
                  </a:lnTo>
                  <a:moveTo>
                    <a:pt x="3868" y="732"/>
                  </a:moveTo>
                  <a:lnTo>
                    <a:pt x="5239" y="732"/>
                  </a:lnTo>
                  <a:moveTo>
                    <a:pt x="3374" y="732"/>
                  </a:moveTo>
                  <a:lnTo>
                    <a:pt x="3648" y="732"/>
                  </a:lnTo>
                  <a:moveTo>
                    <a:pt x="904" y="732"/>
                  </a:moveTo>
                  <a:lnTo>
                    <a:pt x="1288" y="732"/>
                  </a:lnTo>
                  <a:moveTo>
                    <a:pt x="0" y="732"/>
                  </a:moveTo>
                  <a:lnTo>
                    <a:pt x="84" y="732"/>
                  </a:lnTo>
                  <a:moveTo>
                    <a:pt x="412" y="732"/>
                  </a:moveTo>
                  <a:lnTo>
                    <a:pt x="796" y="732"/>
                  </a:lnTo>
                  <a:moveTo>
                    <a:pt x="2880" y="732"/>
                  </a:moveTo>
                  <a:lnTo>
                    <a:pt x="3156" y="732"/>
                  </a:lnTo>
                  <a:moveTo>
                    <a:pt x="0" y="0"/>
                  </a:moveTo>
                  <a:lnTo>
                    <a:pt x="1783" y="0"/>
                  </a:lnTo>
                  <a:moveTo>
                    <a:pt x="1893" y="0"/>
                  </a:moveTo>
                  <a:lnTo>
                    <a:pt x="7406" y="0"/>
                  </a:lnTo>
                </a:path>
              </a:pathLst>
            </a:custGeom>
            <a:noFill/>
            <a:ln w="9144">
              <a:solidFill>
                <a:srgbClr val="85858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2" name="Line 4"/>
            <p:cNvSpPr>
              <a:spLocks noChangeShapeType="1"/>
            </p:cNvSpPr>
            <p:nvPr/>
          </p:nvSpPr>
          <p:spPr bwMode="auto">
            <a:xfrm>
              <a:off x="2230" y="596"/>
              <a:ext cx="7406" cy="0"/>
            </a:xfrm>
            <a:prstGeom prst="line">
              <a:avLst/>
            </a:prstGeom>
            <a:noFill/>
            <a:ln w="9144">
              <a:solidFill>
                <a:srgbClr val="85858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3" name="docshape4"/>
            <p:cNvSpPr>
              <a:spLocks/>
            </p:cNvSpPr>
            <p:nvPr/>
          </p:nvSpPr>
          <p:spPr bwMode="auto">
            <a:xfrm>
              <a:off x="2313" y="1911"/>
              <a:ext cx="5540" cy="2340"/>
            </a:xfrm>
            <a:custGeom>
              <a:avLst/>
              <a:gdLst/>
              <a:ahLst/>
              <a:cxnLst>
                <a:cxn ang="0">
                  <a:pos x="108" y="0"/>
                </a:cxn>
                <a:cxn ang="0">
                  <a:pos x="0" y="0"/>
                </a:cxn>
                <a:cxn ang="0">
                  <a:pos x="0" y="2340"/>
                </a:cxn>
                <a:cxn ang="0">
                  <a:pos x="108" y="2340"/>
                </a:cxn>
                <a:cxn ang="0">
                  <a:pos x="108" y="0"/>
                </a:cxn>
                <a:cxn ang="0">
                  <a:pos x="602" y="293"/>
                </a:cxn>
                <a:cxn ang="0">
                  <a:pos x="492" y="293"/>
                </a:cxn>
                <a:cxn ang="0">
                  <a:pos x="492" y="2340"/>
                </a:cxn>
                <a:cxn ang="0">
                  <a:pos x="602" y="2340"/>
                </a:cxn>
                <a:cxn ang="0">
                  <a:pos x="602" y="293"/>
                </a:cxn>
                <a:cxn ang="0">
                  <a:pos x="1096" y="440"/>
                </a:cxn>
                <a:cxn ang="0">
                  <a:pos x="986" y="440"/>
                </a:cxn>
                <a:cxn ang="0">
                  <a:pos x="986" y="2340"/>
                </a:cxn>
                <a:cxn ang="0">
                  <a:pos x="1096" y="2340"/>
                </a:cxn>
                <a:cxn ang="0">
                  <a:pos x="1096" y="440"/>
                </a:cxn>
                <a:cxn ang="0">
                  <a:pos x="1588" y="147"/>
                </a:cxn>
                <a:cxn ang="0">
                  <a:pos x="1480" y="147"/>
                </a:cxn>
                <a:cxn ang="0">
                  <a:pos x="1480" y="2340"/>
                </a:cxn>
                <a:cxn ang="0">
                  <a:pos x="1588" y="2340"/>
                </a:cxn>
                <a:cxn ang="0">
                  <a:pos x="1588" y="147"/>
                </a:cxn>
                <a:cxn ang="0">
                  <a:pos x="2083" y="147"/>
                </a:cxn>
                <a:cxn ang="0">
                  <a:pos x="1972" y="147"/>
                </a:cxn>
                <a:cxn ang="0">
                  <a:pos x="1972" y="2340"/>
                </a:cxn>
                <a:cxn ang="0">
                  <a:pos x="2083" y="2340"/>
                </a:cxn>
                <a:cxn ang="0">
                  <a:pos x="2083" y="147"/>
                </a:cxn>
                <a:cxn ang="0">
                  <a:pos x="2577" y="293"/>
                </a:cxn>
                <a:cxn ang="0">
                  <a:pos x="2467" y="293"/>
                </a:cxn>
                <a:cxn ang="0">
                  <a:pos x="2467" y="2340"/>
                </a:cxn>
                <a:cxn ang="0">
                  <a:pos x="2577" y="2340"/>
                </a:cxn>
                <a:cxn ang="0">
                  <a:pos x="2577" y="293"/>
                </a:cxn>
                <a:cxn ang="0">
                  <a:pos x="3072" y="147"/>
                </a:cxn>
                <a:cxn ang="0">
                  <a:pos x="2961" y="147"/>
                </a:cxn>
                <a:cxn ang="0">
                  <a:pos x="2961" y="2340"/>
                </a:cxn>
                <a:cxn ang="0">
                  <a:pos x="3072" y="2340"/>
                </a:cxn>
                <a:cxn ang="0">
                  <a:pos x="3072" y="147"/>
                </a:cxn>
                <a:cxn ang="0">
                  <a:pos x="3564" y="293"/>
                </a:cxn>
                <a:cxn ang="0">
                  <a:pos x="3456" y="293"/>
                </a:cxn>
                <a:cxn ang="0">
                  <a:pos x="3456" y="2340"/>
                </a:cxn>
                <a:cxn ang="0">
                  <a:pos x="3564" y="2340"/>
                </a:cxn>
                <a:cxn ang="0">
                  <a:pos x="3564" y="293"/>
                </a:cxn>
                <a:cxn ang="0">
                  <a:pos x="4058" y="586"/>
                </a:cxn>
                <a:cxn ang="0">
                  <a:pos x="3948" y="586"/>
                </a:cxn>
                <a:cxn ang="0">
                  <a:pos x="3948" y="2340"/>
                </a:cxn>
                <a:cxn ang="0">
                  <a:pos x="4058" y="2340"/>
                </a:cxn>
                <a:cxn ang="0">
                  <a:pos x="4058" y="586"/>
                </a:cxn>
                <a:cxn ang="0">
                  <a:pos x="4552" y="147"/>
                </a:cxn>
                <a:cxn ang="0">
                  <a:pos x="4442" y="147"/>
                </a:cxn>
                <a:cxn ang="0">
                  <a:pos x="4442" y="2340"/>
                </a:cxn>
                <a:cxn ang="0">
                  <a:pos x="4552" y="2340"/>
                </a:cxn>
                <a:cxn ang="0">
                  <a:pos x="4552" y="147"/>
                </a:cxn>
                <a:cxn ang="0">
                  <a:pos x="5044" y="440"/>
                </a:cxn>
                <a:cxn ang="0">
                  <a:pos x="4936" y="440"/>
                </a:cxn>
                <a:cxn ang="0">
                  <a:pos x="4936" y="2340"/>
                </a:cxn>
                <a:cxn ang="0">
                  <a:pos x="5044" y="2340"/>
                </a:cxn>
                <a:cxn ang="0">
                  <a:pos x="5044" y="440"/>
                </a:cxn>
                <a:cxn ang="0">
                  <a:pos x="5539" y="876"/>
                </a:cxn>
                <a:cxn ang="0">
                  <a:pos x="5428" y="876"/>
                </a:cxn>
                <a:cxn ang="0">
                  <a:pos x="5428" y="2340"/>
                </a:cxn>
                <a:cxn ang="0">
                  <a:pos x="5539" y="2340"/>
                </a:cxn>
                <a:cxn ang="0">
                  <a:pos x="5539" y="876"/>
                </a:cxn>
              </a:cxnLst>
              <a:rect l="0" t="0" r="r" b="b"/>
              <a:pathLst>
                <a:path w="5540" h="2340">
                  <a:moveTo>
                    <a:pt x="108" y="0"/>
                  </a:moveTo>
                  <a:lnTo>
                    <a:pt x="0" y="0"/>
                  </a:lnTo>
                  <a:lnTo>
                    <a:pt x="0" y="2340"/>
                  </a:lnTo>
                  <a:lnTo>
                    <a:pt x="108" y="2340"/>
                  </a:lnTo>
                  <a:lnTo>
                    <a:pt x="108" y="0"/>
                  </a:lnTo>
                  <a:close/>
                  <a:moveTo>
                    <a:pt x="602" y="293"/>
                  </a:moveTo>
                  <a:lnTo>
                    <a:pt x="492" y="293"/>
                  </a:lnTo>
                  <a:lnTo>
                    <a:pt x="492" y="2340"/>
                  </a:lnTo>
                  <a:lnTo>
                    <a:pt x="602" y="2340"/>
                  </a:lnTo>
                  <a:lnTo>
                    <a:pt x="602" y="293"/>
                  </a:lnTo>
                  <a:close/>
                  <a:moveTo>
                    <a:pt x="1096" y="440"/>
                  </a:moveTo>
                  <a:lnTo>
                    <a:pt x="986" y="440"/>
                  </a:lnTo>
                  <a:lnTo>
                    <a:pt x="986" y="2340"/>
                  </a:lnTo>
                  <a:lnTo>
                    <a:pt x="1096" y="2340"/>
                  </a:lnTo>
                  <a:lnTo>
                    <a:pt x="1096" y="440"/>
                  </a:lnTo>
                  <a:close/>
                  <a:moveTo>
                    <a:pt x="1588" y="147"/>
                  </a:moveTo>
                  <a:lnTo>
                    <a:pt x="1480" y="147"/>
                  </a:lnTo>
                  <a:lnTo>
                    <a:pt x="1480" y="2340"/>
                  </a:lnTo>
                  <a:lnTo>
                    <a:pt x="1588" y="2340"/>
                  </a:lnTo>
                  <a:lnTo>
                    <a:pt x="1588" y="147"/>
                  </a:lnTo>
                  <a:close/>
                  <a:moveTo>
                    <a:pt x="2083" y="147"/>
                  </a:moveTo>
                  <a:lnTo>
                    <a:pt x="1972" y="147"/>
                  </a:lnTo>
                  <a:lnTo>
                    <a:pt x="1972" y="2340"/>
                  </a:lnTo>
                  <a:lnTo>
                    <a:pt x="2083" y="2340"/>
                  </a:lnTo>
                  <a:lnTo>
                    <a:pt x="2083" y="147"/>
                  </a:lnTo>
                  <a:close/>
                  <a:moveTo>
                    <a:pt x="2577" y="293"/>
                  </a:moveTo>
                  <a:lnTo>
                    <a:pt x="2467" y="293"/>
                  </a:lnTo>
                  <a:lnTo>
                    <a:pt x="2467" y="2340"/>
                  </a:lnTo>
                  <a:lnTo>
                    <a:pt x="2577" y="2340"/>
                  </a:lnTo>
                  <a:lnTo>
                    <a:pt x="2577" y="293"/>
                  </a:lnTo>
                  <a:close/>
                  <a:moveTo>
                    <a:pt x="3072" y="147"/>
                  </a:moveTo>
                  <a:lnTo>
                    <a:pt x="2961" y="147"/>
                  </a:lnTo>
                  <a:lnTo>
                    <a:pt x="2961" y="2340"/>
                  </a:lnTo>
                  <a:lnTo>
                    <a:pt x="3072" y="2340"/>
                  </a:lnTo>
                  <a:lnTo>
                    <a:pt x="3072" y="147"/>
                  </a:lnTo>
                  <a:close/>
                  <a:moveTo>
                    <a:pt x="3564" y="293"/>
                  </a:moveTo>
                  <a:lnTo>
                    <a:pt x="3456" y="293"/>
                  </a:lnTo>
                  <a:lnTo>
                    <a:pt x="3456" y="2340"/>
                  </a:lnTo>
                  <a:lnTo>
                    <a:pt x="3564" y="2340"/>
                  </a:lnTo>
                  <a:lnTo>
                    <a:pt x="3564" y="293"/>
                  </a:lnTo>
                  <a:close/>
                  <a:moveTo>
                    <a:pt x="4058" y="586"/>
                  </a:moveTo>
                  <a:lnTo>
                    <a:pt x="3948" y="586"/>
                  </a:lnTo>
                  <a:lnTo>
                    <a:pt x="3948" y="2340"/>
                  </a:lnTo>
                  <a:lnTo>
                    <a:pt x="4058" y="2340"/>
                  </a:lnTo>
                  <a:lnTo>
                    <a:pt x="4058" y="586"/>
                  </a:lnTo>
                  <a:close/>
                  <a:moveTo>
                    <a:pt x="4552" y="147"/>
                  </a:moveTo>
                  <a:lnTo>
                    <a:pt x="4442" y="147"/>
                  </a:lnTo>
                  <a:lnTo>
                    <a:pt x="4442" y="2340"/>
                  </a:lnTo>
                  <a:lnTo>
                    <a:pt x="4552" y="2340"/>
                  </a:lnTo>
                  <a:lnTo>
                    <a:pt x="4552" y="147"/>
                  </a:lnTo>
                  <a:close/>
                  <a:moveTo>
                    <a:pt x="5044" y="440"/>
                  </a:moveTo>
                  <a:lnTo>
                    <a:pt x="4936" y="440"/>
                  </a:lnTo>
                  <a:lnTo>
                    <a:pt x="4936" y="2340"/>
                  </a:lnTo>
                  <a:lnTo>
                    <a:pt x="5044" y="2340"/>
                  </a:lnTo>
                  <a:lnTo>
                    <a:pt x="5044" y="440"/>
                  </a:lnTo>
                  <a:close/>
                  <a:moveTo>
                    <a:pt x="5539" y="876"/>
                  </a:moveTo>
                  <a:lnTo>
                    <a:pt x="5428" y="876"/>
                  </a:lnTo>
                  <a:lnTo>
                    <a:pt x="5428" y="2340"/>
                  </a:lnTo>
                  <a:lnTo>
                    <a:pt x="5539" y="2340"/>
                  </a:lnTo>
                  <a:lnTo>
                    <a:pt x="5539" y="876"/>
                  </a:lnTo>
                  <a:close/>
                </a:path>
              </a:pathLst>
            </a:custGeom>
            <a:solidFill>
              <a:srgbClr val="4F81B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4" name="docshape5"/>
            <p:cNvSpPr>
              <a:spLocks/>
            </p:cNvSpPr>
            <p:nvPr/>
          </p:nvSpPr>
          <p:spPr bwMode="auto">
            <a:xfrm>
              <a:off x="2421" y="1618"/>
              <a:ext cx="5542" cy="2633"/>
            </a:xfrm>
            <a:custGeom>
              <a:avLst/>
              <a:gdLst/>
              <a:ahLst/>
              <a:cxnLst>
                <a:cxn ang="0">
                  <a:pos x="110" y="146"/>
                </a:cxn>
                <a:cxn ang="0">
                  <a:pos x="0" y="146"/>
                </a:cxn>
                <a:cxn ang="0">
                  <a:pos x="0" y="2632"/>
                </a:cxn>
                <a:cxn ang="0">
                  <a:pos x="110" y="2632"/>
                </a:cxn>
                <a:cxn ang="0">
                  <a:pos x="110" y="146"/>
                </a:cxn>
                <a:cxn ang="0">
                  <a:pos x="604" y="439"/>
                </a:cxn>
                <a:cxn ang="0">
                  <a:pos x="494" y="439"/>
                </a:cxn>
                <a:cxn ang="0">
                  <a:pos x="494" y="2632"/>
                </a:cxn>
                <a:cxn ang="0">
                  <a:pos x="604" y="2632"/>
                </a:cxn>
                <a:cxn ang="0">
                  <a:pos x="604" y="439"/>
                </a:cxn>
                <a:cxn ang="0">
                  <a:pos x="1096" y="732"/>
                </a:cxn>
                <a:cxn ang="0">
                  <a:pos x="988" y="732"/>
                </a:cxn>
                <a:cxn ang="0">
                  <a:pos x="988" y="2632"/>
                </a:cxn>
                <a:cxn ang="0">
                  <a:pos x="1096" y="2632"/>
                </a:cxn>
                <a:cxn ang="0">
                  <a:pos x="1096" y="732"/>
                </a:cxn>
                <a:cxn ang="0">
                  <a:pos x="1591" y="0"/>
                </a:cxn>
                <a:cxn ang="0">
                  <a:pos x="1480" y="0"/>
                </a:cxn>
                <a:cxn ang="0">
                  <a:pos x="1480" y="2632"/>
                </a:cxn>
                <a:cxn ang="0">
                  <a:pos x="1591" y="2632"/>
                </a:cxn>
                <a:cxn ang="0">
                  <a:pos x="1591" y="0"/>
                </a:cxn>
                <a:cxn ang="0">
                  <a:pos x="2085" y="292"/>
                </a:cxn>
                <a:cxn ang="0">
                  <a:pos x="1975" y="292"/>
                </a:cxn>
                <a:cxn ang="0">
                  <a:pos x="1975" y="2632"/>
                </a:cxn>
                <a:cxn ang="0">
                  <a:pos x="2085" y="2632"/>
                </a:cxn>
                <a:cxn ang="0">
                  <a:pos x="2085" y="292"/>
                </a:cxn>
                <a:cxn ang="0">
                  <a:pos x="2580" y="439"/>
                </a:cxn>
                <a:cxn ang="0">
                  <a:pos x="2469" y="439"/>
                </a:cxn>
                <a:cxn ang="0">
                  <a:pos x="2469" y="2632"/>
                </a:cxn>
                <a:cxn ang="0">
                  <a:pos x="2580" y="2632"/>
                </a:cxn>
                <a:cxn ang="0">
                  <a:pos x="2580" y="439"/>
                </a:cxn>
                <a:cxn ang="0">
                  <a:pos x="3072" y="292"/>
                </a:cxn>
                <a:cxn ang="0">
                  <a:pos x="2964" y="292"/>
                </a:cxn>
                <a:cxn ang="0">
                  <a:pos x="2964" y="2632"/>
                </a:cxn>
                <a:cxn ang="0">
                  <a:pos x="3072" y="2632"/>
                </a:cxn>
                <a:cxn ang="0">
                  <a:pos x="3072" y="292"/>
                </a:cxn>
                <a:cxn ang="0">
                  <a:pos x="3566" y="292"/>
                </a:cxn>
                <a:cxn ang="0">
                  <a:pos x="3456" y="292"/>
                </a:cxn>
                <a:cxn ang="0">
                  <a:pos x="3456" y="2632"/>
                </a:cxn>
                <a:cxn ang="0">
                  <a:pos x="3566" y="2632"/>
                </a:cxn>
                <a:cxn ang="0">
                  <a:pos x="3566" y="292"/>
                </a:cxn>
                <a:cxn ang="0">
                  <a:pos x="4060" y="878"/>
                </a:cxn>
                <a:cxn ang="0">
                  <a:pos x="3950" y="878"/>
                </a:cxn>
                <a:cxn ang="0">
                  <a:pos x="3950" y="2632"/>
                </a:cxn>
                <a:cxn ang="0">
                  <a:pos x="4060" y="2632"/>
                </a:cxn>
                <a:cxn ang="0">
                  <a:pos x="4060" y="878"/>
                </a:cxn>
                <a:cxn ang="0">
                  <a:pos x="4552" y="732"/>
                </a:cxn>
                <a:cxn ang="0">
                  <a:pos x="4444" y="732"/>
                </a:cxn>
                <a:cxn ang="0">
                  <a:pos x="4444" y="2632"/>
                </a:cxn>
                <a:cxn ang="0">
                  <a:pos x="4552" y="2632"/>
                </a:cxn>
                <a:cxn ang="0">
                  <a:pos x="4552" y="732"/>
                </a:cxn>
                <a:cxn ang="0">
                  <a:pos x="5047" y="585"/>
                </a:cxn>
                <a:cxn ang="0">
                  <a:pos x="4936" y="585"/>
                </a:cxn>
                <a:cxn ang="0">
                  <a:pos x="4936" y="2632"/>
                </a:cxn>
                <a:cxn ang="0">
                  <a:pos x="5047" y="2632"/>
                </a:cxn>
                <a:cxn ang="0">
                  <a:pos x="5047" y="585"/>
                </a:cxn>
                <a:cxn ang="0">
                  <a:pos x="5541" y="1022"/>
                </a:cxn>
                <a:cxn ang="0">
                  <a:pos x="5431" y="1022"/>
                </a:cxn>
                <a:cxn ang="0">
                  <a:pos x="5431" y="2632"/>
                </a:cxn>
                <a:cxn ang="0">
                  <a:pos x="5541" y="2632"/>
                </a:cxn>
                <a:cxn ang="0">
                  <a:pos x="5541" y="1022"/>
                </a:cxn>
              </a:cxnLst>
              <a:rect l="0" t="0" r="r" b="b"/>
              <a:pathLst>
                <a:path w="5542" h="2633">
                  <a:moveTo>
                    <a:pt x="110" y="146"/>
                  </a:moveTo>
                  <a:lnTo>
                    <a:pt x="0" y="146"/>
                  </a:lnTo>
                  <a:lnTo>
                    <a:pt x="0" y="2632"/>
                  </a:lnTo>
                  <a:lnTo>
                    <a:pt x="110" y="2632"/>
                  </a:lnTo>
                  <a:lnTo>
                    <a:pt x="110" y="146"/>
                  </a:lnTo>
                  <a:close/>
                  <a:moveTo>
                    <a:pt x="604" y="439"/>
                  </a:moveTo>
                  <a:lnTo>
                    <a:pt x="494" y="439"/>
                  </a:lnTo>
                  <a:lnTo>
                    <a:pt x="494" y="2632"/>
                  </a:lnTo>
                  <a:lnTo>
                    <a:pt x="604" y="2632"/>
                  </a:lnTo>
                  <a:lnTo>
                    <a:pt x="604" y="439"/>
                  </a:lnTo>
                  <a:close/>
                  <a:moveTo>
                    <a:pt x="1096" y="732"/>
                  </a:moveTo>
                  <a:lnTo>
                    <a:pt x="988" y="732"/>
                  </a:lnTo>
                  <a:lnTo>
                    <a:pt x="988" y="2632"/>
                  </a:lnTo>
                  <a:lnTo>
                    <a:pt x="1096" y="2632"/>
                  </a:lnTo>
                  <a:lnTo>
                    <a:pt x="1096" y="732"/>
                  </a:lnTo>
                  <a:close/>
                  <a:moveTo>
                    <a:pt x="1591" y="0"/>
                  </a:moveTo>
                  <a:lnTo>
                    <a:pt x="1480" y="0"/>
                  </a:lnTo>
                  <a:lnTo>
                    <a:pt x="1480" y="2632"/>
                  </a:lnTo>
                  <a:lnTo>
                    <a:pt x="1591" y="2632"/>
                  </a:lnTo>
                  <a:lnTo>
                    <a:pt x="1591" y="0"/>
                  </a:lnTo>
                  <a:close/>
                  <a:moveTo>
                    <a:pt x="2085" y="292"/>
                  </a:moveTo>
                  <a:lnTo>
                    <a:pt x="1975" y="292"/>
                  </a:lnTo>
                  <a:lnTo>
                    <a:pt x="1975" y="2632"/>
                  </a:lnTo>
                  <a:lnTo>
                    <a:pt x="2085" y="2632"/>
                  </a:lnTo>
                  <a:lnTo>
                    <a:pt x="2085" y="292"/>
                  </a:lnTo>
                  <a:close/>
                  <a:moveTo>
                    <a:pt x="2580" y="439"/>
                  </a:moveTo>
                  <a:lnTo>
                    <a:pt x="2469" y="439"/>
                  </a:lnTo>
                  <a:lnTo>
                    <a:pt x="2469" y="2632"/>
                  </a:lnTo>
                  <a:lnTo>
                    <a:pt x="2580" y="2632"/>
                  </a:lnTo>
                  <a:lnTo>
                    <a:pt x="2580" y="439"/>
                  </a:lnTo>
                  <a:close/>
                  <a:moveTo>
                    <a:pt x="3072" y="292"/>
                  </a:moveTo>
                  <a:lnTo>
                    <a:pt x="2964" y="292"/>
                  </a:lnTo>
                  <a:lnTo>
                    <a:pt x="2964" y="2632"/>
                  </a:lnTo>
                  <a:lnTo>
                    <a:pt x="3072" y="2632"/>
                  </a:lnTo>
                  <a:lnTo>
                    <a:pt x="3072" y="292"/>
                  </a:lnTo>
                  <a:close/>
                  <a:moveTo>
                    <a:pt x="3566" y="292"/>
                  </a:moveTo>
                  <a:lnTo>
                    <a:pt x="3456" y="292"/>
                  </a:lnTo>
                  <a:lnTo>
                    <a:pt x="3456" y="2632"/>
                  </a:lnTo>
                  <a:lnTo>
                    <a:pt x="3566" y="2632"/>
                  </a:lnTo>
                  <a:lnTo>
                    <a:pt x="3566" y="292"/>
                  </a:lnTo>
                  <a:close/>
                  <a:moveTo>
                    <a:pt x="4060" y="878"/>
                  </a:moveTo>
                  <a:lnTo>
                    <a:pt x="3950" y="878"/>
                  </a:lnTo>
                  <a:lnTo>
                    <a:pt x="3950" y="2632"/>
                  </a:lnTo>
                  <a:lnTo>
                    <a:pt x="4060" y="2632"/>
                  </a:lnTo>
                  <a:lnTo>
                    <a:pt x="4060" y="878"/>
                  </a:lnTo>
                  <a:close/>
                  <a:moveTo>
                    <a:pt x="4552" y="732"/>
                  </a:moveTo>
                  <a:lnTo>
                    <a:pt x="4444" y="732"/>
                  </a:lnTo>
                  <a:lnTo>
                    <a:pt x="4444" y="2632"/>
                  </a:lnTo>
                  <a:lnTo>
                    <a:pt x="4552" y="2632"/>
                  </a:lnTo>
                  <a:lnTo>
                    <a:pt x="4552" y="732"/>
                  </a:lnTo>
                  <a:close/>
                  <a:moveTo>
                    <a:pt x="5047" y="585"/>
                  </a:moveTo>
                  <a:lnTo>
                    <a:pt x="4936" y="585"/>
                  </a:lnTo>
                  <a:lnTo>
                    <a:pt x="4936" y="2632"/>
                  </a:lnTo>
                  <a:lnTo>
                    <a:pt x="5047" y="2632"/>
                  </a:lnTo>
                  <a:lnTo>
                    <a:pt x="5047" y="585"/>
                  </a:lnTo>
                  <a:close/>
                  <a:moveTo>
                    <a:pt x="5541" y="1022"/>
                  </a:moveTo>
                  <a:lnTo>
                    <a:pt x="5431" y="1022"/>
                  </a:lnTo>
                  <a:lnTo>
                    <a:pt x="5431" y="2632"/>
                  </a:lnTo>
                  <a:lnTo>
                    <a:pt x="5541" y="2632"/>
                  </a:lnTo>
                  <a:lnTo>
                    <a:pt x="5541" y="1022"/>
                  </a:lnTo>
                  <a:close/>
                </a:path>
              </a:pathLst>
            </a:custGeom>
            <a:solidFill>
              <a:srgbClr val="C0504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docshape6"/>
            <p:cNvSpPr>
              <a:spLocks/>
            </p:cNvSpPr>
            <p:nvPr/>
          </p:nvSpPr>
          <p:spPr bwMode="auto">
            <a:xfrm>
              <a:off x="2532" y="886"/>
              <a:ext cx="5540" cy="3365"/>
            </a:xfrm>
            <a:custGeom>
              <a:avLst/>
              <a:gdLst/>
              <a:ahLst/>
              <a:cxnLst>
                <a:cxn ang="0">
                  <a:pos x="110" y="732"/>
                </a:cxn>
                <a:cxn ang="0">
                  <a:pos x="0" y="732"/>
                </a:cxn>
                <a:cxn ang="0">
                  <a:pos x="0" y="3364"/>
                </a:cxn>
                <a:cxn ang="0">
                  <a:pos x="110" y="3364"/>
                </a:cxn>
                <a:cxn ang="0">
                  <a:pos x="110" y="732"/>
                </a:cxn>
                <a:cxn ang="0">
                  <a:pos x="602" y="439"/>
                </a:cxn>
                <a:cxn ang="0">
                  <a:pos x="494" y="439"/>
                </a:cxn>
                <a:cxn ang="0">
                  <a:pos x="494" y="3364"/>
                </a:cxn>
                <a:cxn ang="0">
                  <a:pos x="602" y="3364"/>
                </a:cxn>
                <a:cxn ang="0">
                  <a:pos x="602" y="439"/>
                </a:cxn>
                <a:cxn ang="0">
                  <a:pos x="1097" y="585"/>
                </a:cxn>
                <a:cxn ang="0">
                  <a:pos x="986" y="585"/>
                </a:cxn>
                <a:cxn ang="0">
                  <a:pos x="986" y="3364"/>
                </a:cxn>
                <a:cxn ang="0">
                  <a:pos x="1097" y="3364"/>
                </a:cxn>
                <a:cxn ang="0">
                  <a:pos x="1097" y="585"/>
                </a:cxn>
                <a:cxn ang="0">
                  <a:pos x="1591" y="0"/>
                </a:cxn>
                <a:cxn ang="0">
                  <a:pos x="1481" y="0"/>
                </a:cxn>
                <a:cxn ang="0">
                  <a:pos x="1481" y="3364"/>
                </a:cxn>
                <a:cxn ang="0">
                  <a:pos x="1591" y="3364"/>
                </a:cxn>
                <a:cxn ang="0">
                  <a:pos x="1591" y="0"/>
                </a:cxn>
                <a:cxn ang="0">
                  <a:pos x="2086" y="878"/>
                </a:cxn>
                <a:cxn ang="0">
                  <a:pos x="1975" y="878"/>
                </a:cxn>
                <a:cxn ang="0">
                  <a:pos x="1975" y="3364"/>
                </a:cxn>
                <a:cxn ang="0">
                  <a:pos x="2086" y="3364"/>
                </a:cxn>
                <a:cxn ang="0">
                  <a:pos x="2086" y="878"/>
                </a:cxn>
                <a:cxn ang="0">
                  <a:pos x="2578" y="878"/>
                </a:cxn>
                <a:cxn ang="0">
                  <a:pos x="2470" y="878"/>
                </a:cxn>
                <a:cxn ang="0">
                  <a:pos x="2470" y="3364"/>
                </a:cxn>
                <a:cxn ang="0">
                  <a:pos x="2578" y="3364"/>
                </a:cxn>
                <a:cxn ang="0">
                  <a:pos x="2578" y="878"/>
                </a:cxn>
                <a:cxn ang="0">
                  <a:pos x="3072" y="1024"/>
                </a:cxn>
                <a:cxn ang="0">
                  <a:pos x="2962" y="1024"/>
                </a:cxn>
                <a:cxn ang="0">
                  <a:pos x="2962" y="3364"/>
                </a:cxn>
                <a:cxn ang="0">
                  <a:pos x="3072" y="3364"/>
                </a:cxn>
                <a:cxn ang="0">
                  <a:pos x="3072" y="1024"/>
                </a:cxn>
                <a:cxn ang="0">
                  <a:pos x="3566" y="1024"/>
                </a:cxn>
                <a:cxn ang="0">
                  <a:pos x="3456" y="1024"/>
                </a:cxn>
                <a:cxn ang="0">
                  <a:pos x="3456" y="3364"/>
                </a:cxn>
                <a:cxn ang="0">
                  <a:pos x="3566" y="3364"/>
                </a:cxn>
                <a:cxn ang="0">
                  <a:pos x="3566" y="1024"/>
                </a:cxn>
                <a:cxn ang="0">
                  <a:pos x="4058" y="1171"/>
                </a:cxn>
                <a:cxn ang="0">
                  <a:pos x="3950" y="1171"/>
                </a:cxn>
                <a:cxn ang="0">
                  <a:pos x="3950" y="3364"/>
                </a:cxn>
                <a:cxn ang="0">
                  <a:pos x="4058" y="3364"/>
                </a:cxn>
                <a:cxn ang="0">
                  <a:pos x="4058" y="1171"/>
                </a:cxn>
                <a:cxn ang="0">
                  <a:pos x="4553" y="1317"/>
                </a:cxn>
                <a:cxn ang="0">
                  <a:pos x="4442" y="1317"/>
                </a:cxn>
                <a:cxn ang="0">
                  <a:pos x="4442" y="3364"/>
                </a:cxn>
                <a:cxn ang="0">
                  <a:pos x="4553" y="3364"/>
                </a:cxn>
                <a:cxn ang="0">
                  <a:pos x="4553" y="1317"/>
                </a:cxn>
                <a:cxn ang="0">
                  <a:pos x="5047" y="439"/>
                </a:cxn>
                <a:cxn ang="0">
                  <a:pos x="4937" y="439"/>
                </a:cxn>
                <a:cxn ang="0">
                  <a:pos x="4937" y="3364"/>
                </a:cxn>
                <a:cxn ang="0">
                  <a:pos x="5047" y="3364"/>
                </a:cxn>
                <a:cxn ang="0">
                  <a:pos x="5047" y="439"/>
                </a:cxn>
                <a:cxn ang="0">
                  <a:pos x="5539" y="1171"/>
                </a:cxn>
                <a:cxn ang="0">
                  <a:pos x="5431" y="1171"/>
                </a:cxn>
                <a:cxn ang="0">
                  <a:pos x="5431" y="3364"/>
                </a:cxn>
                <a:cxn ang="0">
                  <a:pos x="5539" y="3364"/>
                </a:cxn>
                <a:cxn ang="0">
                  <a:pos x="5539" y="1171"/>
                </a:cxn>
              </a:cxnLst>
              <a:rect l="0" t="0" r="r" b="b"/>
              <a:pathLst>
                <a:path w="5540" h="3365">
                  <a:moveTo>
                    <a:pt x="110" y="732"/>
                  </a:moveTo>
                  <a:lnTo>
                    <a:pt x="0" y="732"/>
                  </a:lnTo>
                  <a:lnTo>
                    <a:pt x="0" y="3364"/>
                  </a:lnTo>
                  <a:lnTo>
                    <a:pt x="110" y="3364"/>
                  </a:lnTo>
                  <a:lnTo>
                    <a:pt x="110" y="732"/>
                  </a:lnTo>
                  <a:close/>
                  <a:moveTo>
                    <a:pt x="602" y="439"/>
                  </a:moveTo>
                  <a:lnTo>
                    <a:pt x="494" y="439"/>
                  </a:lnTo>
                  <a:lnTo>
                    <a:pt x="494" y="3364"/>
                  </a:lnTo>
                  <a:lnTo>
                    <a:pt x="602" y="3364"/>
                  </a:lnTo>
                  <a:lnTo>
                    <a:pt x="602" y="439"/>
                  </a:lnTo>
                  <a:close/>
                  <a:moveTo>
                    <a:pt x="1097" y="585"/>
                  </a:moveTo>
                  <a:lnTo>
                    <a:pt x="986" y="585"/>
                  </a:lnTo>
                  <a:lnTo>
                    <a:pt x="986" y="3364"/>
                  </a:lnTo>
                  <a:lnTo>
                    <a:pt x="1097" y="3364"/>
                  </a:lnTo>
                  <a:lnTo>
                    <a:pt x="1097" y="585"/>
                  </a:lnTo>
                  <a:close/>
                  <a:moveTo>
                    <a:pt x="1591" y="0"/>
                  </a:moveTo>
                  <a:lnTo>
                    <a:pt x="1481" y="0"/>
                  </a:lnTo>
                  <a:lnTo>
                    <a:pt x="1481" y="3364"/>
                  </a:lnTo>
                  <a:lnTo>
                    <a:pt x="1591" y="3364"/>
                  </a:lnTo>
                  <a:lnTo>
                    <a:pt x="1591" y="0"/>
                  </a:lnTo>
                  <a:close/>
                  <a:moveTo>
                    <a:pt x="2086" y="878"/>
                  </a:moveTo>
                  <a:lnTo>
                    <a:pt x="1975" y="878"/>
                  </a:lnTo>
                  <a:lnTo>
                    <a:pt x="1975" y="3364"/>
                  </a:lnTo>
                  <a:lnTo>
                    <a:pt x="2086" y="3364"/>
                  </a:lnTo>
                  <a:lnTo>
                    <a:pt x="2086" y="878"/>
                  </a:lnTo>
                  <a:close/>
                  <a:moveTo>
                    <a:pt x="2578" y="878"/>
                  </a:moveTo>
                  <a:lnTo>
                    <a:pt x="2470" y="878"/>
                  </a:lnTo>
                  <a:lnTo>
                    <a:pt x="2470" y="3364"/>
                  </a:lnTo>
                  <a:lnTo>
                    <a:pt x="2578" y="3364"/>
                  </a:lnTo>
                  <a:lnTo>
                    <a:pt x="2578" y="878"/>
                  </a:lnTo>
                  <a:close/>
                  <a:moveTo>
                    <a:pt x="3072" y="1024"/>
                  </a:moveTo>
                  <a:lnTo>
                    <a:pt x="2962" y="1024"/>
                  </a:lnTo>
                  <a:lnTo>
                    <a:pt x="2962" y="3364"/>
                  </a:lnTo>
                  <a:lnTo>
                    <a:pt x="3072" y="3364"/>
                  </a:lnTo>
                  <a:lnTo>
                    <a:pt x="3072" y="1024"/>
                  </a:lnTo>
                  <a:close/>
                  <a:moveTo>
                    <a:pt x="3566" y="1024"/>
                  </a:moveTo>
                  <a:lnTo>
                    <a:pt x="3456" y="1024"/>
                  </a:lnTo>
                  <a:lnTo>
                    <a:pt x="3456" y="3364"/>
                  </a:lnTo>
                  <a:lnTo>
                    <a:pt x="3566" y="3364"/>
                  </a:lnTo>
                  <a:lnTo>
                    <a:pt x="3566" y="1024"/>
                  </a:lnTo>
                  <a:close/>
                  <a:moveTo>
                    <a:pt x="4058" y="1171"/>
                  </a:moveTo>
                  <a:lnTo>
                    <a:pt x="3950" y="1171"/>
                  </a:lnTo>
                  <a:lnTo>
                    <a:pt x="3950" y="3364"/>
                  </a:lnTo>
                  <a:lnTo>
                    <a:pt x="4058" y="3364"/>
                  </a:lnTo>
                  <a:lnTo>
                    <a:pt x="4058" y="1171"/>
                  </a:lnTo>
                  <a:close/>
                  <a:moveTo>
                    <a:pt x="4553" y="1317"/>
                  </a:moveTo>
                  <a:lnTo>
                    <a:pt x="4442" y="1317"/>
                  </a:lnTo>
                  <a:lnTo>
                    <a:pt x="4442" y="3364"/>
                  </a:lnTo>
                  <a:lnTo>
                    <a:pt x="4553" y="3364"/>
                  </a:lnTo>
                  <a:lnTo>
                    <a:pt x="4553" y="1317"/>
                  </a:lnTo>
                  <a:close/>
                  <a:moveTo>
                    <a:pt x="5047" y="439"/>
                  </a:moveTo>
                  <a:lnTo>
                    <a:pt x="4937" y="439"/>
                  </a:lnTo>
                  <a:lnTo>
                    <a:pt x="4937" y="3364"/>
                  </a:lnTo>
                  <a:lnTo>
                    <a:pt x="5047" y="3364"/>
                  </a:lnTo>
                  <a:lnTo>
                    <a:pt x="5047" y="439"/>
                  </a:lnTo>
                  <a:close/>
                  <a:moveTo>
                    <a:pt x="5539" y="1171"/>
                  </a:moveTo>
                  <a:lnTo>
                    <a:pt x="5431" y="1171"/>
                  </a:lnTo>
                  <a:lnTo>
                    <a:pt x="5431" y="3364"/>
                  </a:lnTo>
                  <a:lnTo>
                    <a:pt x="5539" y="3364"/>
                  </a:lnTo>
                  <a:lnTo>
                    <a:pt x="5539" y="1171"/>
                  </a:lnTo>
                  <a:close/>
                </a:path>
              </a:pathLst>
            </a:custGeom>
            <a:solidFill>
              <a:srgbClr val="9BBA5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6" name="docshape7"/>
            <p:cNvSpPr>
              <a:spLocks/>
            </p:cNvSpPr>
            <p:nvPr/>
          </p:nvSpPr>
          <p:spPr bwMode="auto">
            <a:xfrm>
              <a:off x="2167" y="596"/>
              <a:ext cx="7469" cy="3718"/>
            </a:xfrm>
            <a:custGeom>
              <a:avLst/>
              <a:gdLst/>
              <a:ahLst/>
              <a:cxnLst>
                <a:cxn ang="0">
                  <a:pos x="63" y="3655"/>
                </a:cxn>
                <a:cxn ang="0">
                  <a:pos x="63" y="0"/>
                </a:cxn>
                <a:cxn ang="0">
                  <a:pos x="0" y="3655"/>
                </a:cxn>
                <a:cxn ang="0">
                  <a:pos x="63" y="3655"/>
                </a:cxn>
                <a:cxn ang="0">
                  <a:pos x="0" y="2923"/>
                </a:cxn>
                <a:cxn ang="0">
                  <a:pos x="63" y="2923"/>
                </a:cxn>
                <a:cxn ang="0">
                  <a:pos x="0" y="2191"/>
                </a:cxn>
                <a:cxn ang="0">
                  <a:pos x="63" y="2191"/>
                </a:cxn>
                <a:cxn ang="0">
                  <a:pos x="0" y="1462"/>
                </a:cxn>
                <a:cxn ang="0">
                  <a:pos x="63" y="1462"/>
                </a:cxn>
                <a:cxn ang="0">
                  <a:pos x="0" y="730"/>
                </a:cxn>
                <a:cxn ang="0">
                  <a:pos x="63" y="730"/>
                </a:cxn>
                <a:cxn ang="0">
                  <a:pos x="0" y="0"/>
                </a:cxn>
                <a:cxn ang="0">
                  <a:pos x="63" y="0"/>
                </a:cxn>
                <a:cxn ang="0">
                  <a:pos x="63" y="3655"/>
                </a:cxn>
                <a:cxn ang="0">
                  <a:pos x="7469" y="3655"/>
                </a:cxn>
                <a:cxn ang="0">
                  <a:pos x="63" y="3655"/>
                </a:cxn>
                <a:cxn ang="0">
                  <a:pos x="63" y="3718"/>
                </a:cxn>
                <a:cxn ang="0">
                  <a:pos x="557" y="3655"/>
                </a:cxn>
                <a:cxn ang="0">
                  <a:pos x="557" y="3718"/>
                </a:cxn>
                <a:cxn ang="0">
                  <a:pos x="1051" y="3655"/>
                </a:cxn>
                <a:cxn ang="0">
                  <a:pos x="1051" y="3718"/>
                </a:cxn>
                <a:cxn ang="0">
                  <a:pos x="1543" y="3655"/>
                </a:cxn>
                <a:cxn ang="0">
                  <a:pos x="1543" y="3718"/>
                </a:cxn>
                <a:cxn ang="0">
                  <a:pos x="2038" y="3655"/>
                </a:cxn>
                <a:cxn ang="0">
                  <a:pos x="2038" y="3718"/>
                </a:cxn>
                <a:cxn ang="0">
                  <a:pos x="2532" y="3655"/>
                </a:cxn>
                <a:cxn ang="0">
                  <a:pos x="2532" y="3718"/>
                </a:cxn>
                <a:cxn ang="0">
                  <a:pos x="3027" y="3655"/>
                </a:cxn>
                <a:cxn ang="0">
                  <a:pos x="3027" y="3718"/>
                </a:cxn>
                <a:cxn ang="0">
                  <a:pos x="3519" y="3655"/>
                </a:cxn>
                <a:cxn ang="0">
                  <a:pos x="3519" y="3718"/>
                </a:cxn>
                <a:cxn ang="0">
                  <a:pos x="4013" y="3655"/>
                </a:cxn>
                <a:cxn ang="0">
                  <a:pos x="4013" y="3718"/>
                </a:cxn>
                <a:cxn ang="0">
                  <a:pos x="4507" y="3655"/>
                </a:cxn>
                <a:cxn ang="0">
                  <a:pos x="4507" y="3718"/>
                </a:cxn>
                <a:cxn ang="0">
                  <a:pos x="4999" y="3655"/>
                </a:cxn>
                <a:cxn ang="0">
                  <a:pos x="4999" y="3718"/>
                </a:cxn>
                <a:cxn ang="0">
                  <a:pos x="5494" y="3655"/>
                </a:cxn>
                <a:cxn ang="0">
                  <a:pos x="5494" y="3718"/>
                </a:cxn>
                <a:cxn ang="0">
                  <a:pos x="5988" y="3655"/>
                </a:cxn>
                <a:cxn ang="0">
                  <a:pos x="5988" y="3718"/>
                </a:cxn>
                <a:cxn ang="0">
                  <a:pos x="6480" y="3655"/>
                </a:cxn>
                <a:cxn ang="0">
                  <a:pos x="6480" y="3718"/>
                </a:cxn>
                <a:cxn ang="0">
                  <a:pos x="6975" y="3655"/>
                </a:cxn>
                <a:cxn ang="0">
                  <a:pos x="6975" y="3718"/>
                </a:cxn>
                <a:cxn ang="0">
                  <a:pos x="7469" y="3655"/>
                </a:cxn>
                <a:cxn ang="0">
                  <a:pos x="7469" y="3718"/>
                </a:cxn>
              </a:cxnLst>
              <a:rect l="0" t="0" r="r" b="b"/>
              <a:pathLst>
                <a:path w="7469" h="3718">
                  <a:moveTo>
                    <a:pt x="63" y="3655"/>
                  </a:moveTo>
                  <a:lnTo>
                    <a:pt x="63" y="0"/>
                  </a:lnTo>
                  <a:moveTo>
                    <a:pt x="0" y="3655"/>
                  </a:moveTo>
                  <a:lnTo>
                    <a:pt x="63" y="3655"/>
                  </a:lnTo>
                  <a:moveTo>
                    <a:pt x="0" y="2923"/>
                  </a:moveTo>
                  <a:lnTo>
                    <a:pt x="63" y="2923"/>
                  </a:lnTo>
                  <a:moveTo>
                    <a:pt x="0" y="2191"/>
                  </a:moveTo>
                  <a:lnTo>
                    <a:pt x="63" y="2191"/>
                  </a:lnTo>
                  <a:moveTo>
                    <a:pt x="0" y="1462"/>
                  </a:moveTo>
                  <a:lnTo>
                    <a:pt x="63" y="1462"/>
                  </a:lnTo>
                  <a:moveTo>
                    <a:pt x="0" y="730"/>
                  </a:moveTo>
                  <a:lnTo>
                    <a:pt x="63" y="730"/>
                  </a:lnTo>
                  <a:moveTo>
                    <a:pt x="0" y="0"/>
                  </a:moveTo>
                  <a:lnTo>
                    <a:pt x="63" y="0"/>
                  </a:lnTo>
                  <a:moveTo>
                    <a:pt x="63" y="3655"/>
                  </a:moveTo>
                  <a:lnTo>
                    <a:pt x="7469" y="3655"/>
                  </a:lnTo>
                  <a:moveTo>
                    <a:pt x="63" y="3655"/>
                  </a:moveTo>
                  <a:lnTo>
                    <a:pt x="63" y="3718"/>
                  </a:lnTo>
                  <a:moveTo>
                    <a:pt x="557" y="3655"/>
                  </a:moveTo>
                  <a:lnTo>
                    <a:pt x="557" y="3718"/>
                  </a:lnTo>
                  <a:moveTo>
                    <a:pt x="1051" y="3655"/>
                  </a:moveTo>
                  <a:lnTo>
                    <a:pt x="1051" y="3718"/>
                  </a:lnTo>
                  <a:moveTo>
                    <a:pt x="1543" y="3655"/>
                  </a:moveTo>
                  <a:lnTo>
                    <a:pt x="1543" y="3718"/>
                  </a:lnTo>
                  <a:moveTo>
                    <a:pt x="2038" y="3655"/>
                  </a:moveTo>
                  <a:lnTo>
                    <a:pt x="2038" y="3718"/>
                  </a:lnTo>
                  <a:moveTo>
                    <a:pt x="2532" y="3655"/>
                  </a:moveTo>
                  <a:lnTo>
                    <a:pt x="2532" y="3718"/>
                  </a:lnTo>
                  <a:moveTo>
                    <a:pt x="3027" y="3655"/>
                  </a:moveTo>
                  <a:lnTo>
                    <a:pt x="3027" y="3718"/>
                  </a:lnTo>
                  <a:moveTo>
                    <a:pt x="3519" y="3655"/>
                  </a:moveTo>
                  <a:lnTo>
                    <a:pt x="3519" y="3718"/>
                  </a:lnTo>
                  <a:moveTo>
                    <a:pt x="4013" y="3655"/>
                  </a:moveTo>
                  <a:lnTo>
                    <a:pt x="4013" y="3718"/>
                  </a:lnTo>
                  <a:moveTo>
                    <a:pt x="4507" y="3655"/>
                  </a:moveTo>
                  <a:lnTo>
                    <a:pt x="4507" y="3718"/>
                  </a:lnTo>
                  <a:moveTo>
                    <a:pt x="4999" y="3655"/>
                  </a:moveTo>
                  <a:lnTo>
                    <a:pt x="4999" y="3718"/>
                  </a:lnTo>
                  <a:moveTo>
                    <a:pt x="5494" y="3655"/>
                  </a:moveTo>
                  <a:lnTo>
                    <a:pt x="5494" y="3718"/>
                  </a:lnTo>
                  <a:moveTo>
                    <a:pt x="5988" y="3655"/>
                  </a:moveTo>
                  <a:lnTo>
                    <a:pt x="5988" y="3718"/>
                  </a:lnTo>
                  <a:moveTo>
                    <a:pt x="6480" y="3655"/>
                  </a:moveTo>
                  <a:lnTo>
                    <a:pt x="6480" y="3718"/>
                  </a:lnTo>
                  <a:moveTo>
                    <a:pt x="6975" y="3655"/>
                  </a:moveTo>
                  <a:lnTo>
                    <a:pt x="6975" y="3718"/>
                  </a:lnTo>
                  <a:moveTo>
                    <a:pt x="7469" y="3655"/>
                  </a:moveTo>
                  <a:lnTo>
                    <a:pt x="7469" y="3718"/>
                  </a:lnTo>
                </a:path>
              </a:pathLst>
            </a:custGeom>
            <a:noFill/>
            <a:ln w="9144">
              <a:solidFill>
                <a:srgbClr val="85858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57" name="docshape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699" y="4460"/>
              <a:ext cx="3273" cy="1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8" name="docshape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47" y="4436"/>
              <a:ext cx="2896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9" name="docshape10"/>
            <p:cNvSpPr>
              <a:spLocks noChangeArrowheads="1"/>
            </p:cNvSpPr>
            <p:nvPr/>
          </p:nvSpPr>
          <p:spPr bwMode="auto">
            <a:xfrm>
              <a:off x="9955" y="3008"/>
              <a:ext cx="111" cy="111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0" name="docshape11"/>
            <p:cNvSpPr>
              <a:spLocks noChangeArrowheads="1"/>
            </p:cNvSpPr>
            <p:nvPr/>
          </p:nvSpPr>
          <p:spPr bwMode="auto">
            <a:xfrm>
              <a:off x="9955" y="3370"/>
              <a:ext cx="111" cy="111"/>
            </a:xfrm>
            <a:prstGeom prst="rect">
              <a:avLst/>
            </a:prstGeom>
            <a:solidFill>
              <a:srgbClr val="C0504D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docshape12"/>
            <p:cNvSpPr>
              <a:spLocks noChangeArrowheads="1"/>
            </p:cNvSpPr>
            <p:nvPr/>
          </p:nvSpPr>
          <p:spPr bwMode="auto">
            <a:xfrm>
              <a:off x="9955" y="3733"/>
              <a:ext cx="111" cy="108"/>
            </a:xfrm>
            <a:prstGeom prst="rect">
              <a:avLst/>
            </a:prstGeom>
            <a:solidFill>
              <a:srgbClr val="9BBA58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2" name="docshape13"/>
            <p:cNvSpPr>
              <a:spLocks noChangeArrowheads="1"/>
            </p:cNvSpPr>
            <p:nvPr/>
          </p:nvSpPr>
          <p:spPr bwMode="auto">
            <a:xfrm>
              <a:off x="1701" y="372"/>
              <a:ext cx="9720" cy="6105"/>
            </a:xfrm>
            <a:prstGeom prst="rect">
              <a:avLst/>
            </a:prstGeom>
            <a:noFill/>
            <a:ln w="9525">
              <a:solidFill>
                <a:srgbClr val="858585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3" name="docshape14"/>
            <p:cNvSpPr txBox="1">
              <a:spLocks noChangeArrowheads="1"/>
            </p:cNvSpPr>
            <p:nvPr/>
          </p:nvSpPr>
          <p:spPr bwMode="auto">
            <a:xfrm>
              <a:off x="1841" y="502"/>
              <a:ext cx="222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90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4" name="docshape15"/>
            <p:cNvSpPr txBox="1">
              <a:spLocks noChangeArrowheads="1"/>
            </p:cNvSpPr>
            <p:nvPr/>
          </p:nvSpPr>
          <p:spPr bwMode="auto">
            <a:xfrm>
              <a:off x="1841" y="1233"/>
              <a:ext cx="222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85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5" name="docshape16"/>
            <p:cNvSpPr txBox="1">
              <a:spLocks noChangeArrowheads="1"/>
            </p:cNvSpPr>
            <p:nvPr/>
          </p:nvSpPr>
          <p:spPr bwMode="auto">
            <a:xfrm>
              <a:off x="1841" y="1965"/>
              <a:ext cx="222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80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6" name="docshape17"/>
            <p:cNvSpPr txBox="1">
              <a:spLocks noChangeArrowheads="1"/>
            </p:cNvSpPr>
            <p:nvPr/>
          </p:nvSpPr>
          <p:spPr bwMode="auto">
            <a:xfrm>
              <a:off x="1841" y="2696"/>
              <a:ext cx="222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75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7" name="docshape18"/>
            <p:cNvSpPr txBox="1">
              <a:spLocks noChangeArrowheads="1"/>
            </p:cNvSpPr>
            <p:nvPr/>
          </p:nvSpPr>
          <p:spPr bwMode="auto">
            <a:xfrm>
              <a:off x="10114" y="2971"/>
              <a:ext cx="1126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2023-2024г</a:t>
              </a: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" name="docshape19"/>
            <p:cNvSpPr txBox="1">
              <a:spLocks noChangeArrowheads="1"/>
            </p:cNvSpPr>
            <p:nvPr/>
          </p:nvSpPr>
          <p:spPr bwMode="auto">
            <a:xfrm>
              <a:off x="1841" y="3427"/>
              <a:ext cx="222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70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9" name="docshape20"/>
            <p:cNvSpPr txBox="1">
              <a:spLocks noChangeArrowheads="1"/>
            </p:cNvSpPr>
            <p:nvPr/>
          </p:nvSpPr>
          <p:spPr bwMode="auto">
            <a:xfrm>
              <a:off x="10114" y="3333"/>
              <a:ext cx="1126" cy="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81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2024-2025</a:t>
              </a:r>
              <a:r>
                <a:rPr kumimoji="0" lang="ru-RU" sz="10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гг.</a:t>
              </a:r>
            </a:p>
            <a:p>
              <a:pPr marL="0" marR="0" lvl="0" indent="0" algn="l" defTabSz="914400" rtl="0" eaLnBrk="1" fontAlgn="base" latinLnBrk="0" hangingPunct="1">
                <a:lnSpc>
                  <a:spcPct val="96000"/>
                </a:lnSpc>
                <a:spcBef>
                  <a:spcPts val="588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2025-202</a:t>
              </a:r>
              <a:r>
                <a:rPr lang="ru-RU" sz="1000" dirty="0" smtClean="0">
                  <a:latin typeface="Calibri" pitchFamily="34" charset="0"/>
                  <a:cs typeface="Arial" pitchFamily="34" charset="0"/>
                </a:rPr>
                <a:t>6</a:t>
              </a: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гг</a:t>
              </a: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0" name="docshape21"/>
            <p:cNvSpPr txBox="1">
              <a:spLocks noChangeArrowheads="1"/>
            </p:cNvSpPr>
            <p:nvPr/>
          </p:nvSpPr>
          <p:spPr bwMode="auto">
            <a:xfrm>
              <a:off x="1841" y="4158"/>
              <a:ext cx="222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65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214290"/>
            <a:ext cx="7929618" cy="50006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Нормативные основания разработки программы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00100" y="714356"/>
            <a:ext cx="7929618" cy="5929354"/>
          </a:xfrm>
          <a:prstGeom prst="rect">
            <a:avLst/>
          </a:prstGeom>
        </p:spPr>
        <p:txBody>
          <a:bodyPr tIns="0">
            <a:normAutofit fontScale="25000" lnSpcReduction="20000"/>
          </a:bodyPr>
          <a:lstStyle/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1. Федеральный Закон от 29 декабря 2012 года N 273-ФЗ «Об образовании в Российской Федерации».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2. Конвенция о правах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ребѐнка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3. Конституция Российской Федерации (принята всенародным голосованием 12.12.1993 с внесенными поправками от 21.07.2014).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4. Семейный кодекс РФ, принят 08.12.1995 Государственной Думой (с изменениями и дополнениями).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5. Приказ МО и науки РФ от 17 октября 2013г. № 1155 «Об утверждении федерального государственного образовательного стандарта дошкольного образования».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2.4.1.3049-13 «Санитарно-эпидемиологические требования к устройству, содержанию и организации режима работы дошкольных образовательных организаций», утвержденным постановлением Главного государственного санитарного врача Российской Федерации от 15 мая 2013 г. N 26 (зарегистрировано Министерством юстиции Российской Федерации 29 мая2013 г., регистрационный N 28564).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7. Приказ Министерства образования и науки РФ от 30 августа 2013г. №1014 ―Об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образования‖.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8. Приказ МО и науки РФ от 14 июня 2013 г. № 462 «Порядок проведения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самообследования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образовательной организацией».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9. Распоряжение правительства РФ от 30 декабря 2012 г. № 2620-р План мероприятий ("дорожная карта") "Изменения в отраслях социальной сферы, направленные на повышение эффективности образования и науки".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10. Приказ министерства образования Нижегородской области от 27.06.2013 №165 «Об утверждении плана мероприятий по подготовке к внедрению ФГОС дошкольного образования».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11. Распоряжение администрации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Починковского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муниципального района «Об утверждении плана мероприятий («дорожная карта») «Изменения в сфере образования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Починковского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муниципального района»от 19.03.2013№217-р.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12. Устав МБ ДОУ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Пеля-Хованского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детского сада от 17.12.2014 г.</a:t>
            </a:r>
          </a:p>
          <a:p>
            <a:pPr lvl="0"/>
            <a:endParaRPr kumimoji="0" lang="ru-RU" sz="49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214290"/>
            <a:ext cx="7929618" cy="2286016"/>
          </a:xfrm>
        </p:spPr>
        <p:txBody>
          <a:bodyPr>
            <a:noAutofit/>
          </a:bodyPr>
          <a:lstStyle/>
          <a:p>
            <a:pPr algn="just"/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 отведенный период возросли показатели участия родителей в мероприятиях способствующих реализации программы «Экологическое воспитание дошкольников»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4007669"/>
              </p:ext>
            </p:extLst>
          </p:nvPr>
        </p:nvGraphicFramePr>
        <p:xfrm>
          <a:off x="1576388" y="2001838"/>
          <a:ext cx="7189787" cy="4037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Лист" r:id="rId3" imgW="5657850" imgH="3162412" progId="Excel.Sheet.8">
                  <p:embed/>
                </p:oleObj>
              </mc:Choice>
              <mc:Fallback>
                <p:oleObj name="Лист" r:id="rId3" imgW="5657850" imgH="3162412" progId="Excel.Sheet.8">
                  <p:embed/>
                  <p:pic>
                    <p:nvPicPr>
                      <p:cNvPr id="0" name="Диаграмма 5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6388" y="2001838"/>
                        <a:ext cx="7189787" cy="4037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428728" y="357166"/>
            <a:ext cx="7406640" cy="1428736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>ХАРАКТЕРИСТИКА БЛИЖАЙШЕЙ ПЕРСПЕКТИВЫ</a:t>
            </a:r>
            <a:r>
              <a:rPr lang="ru-RU" alt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1571612"/>
            <a:ext cx="7929618" cy="5000660"/>
          </a:xfrm>
        </p:spPr>
        <p:txBody>
          <a:bodyPr>
            <a:noAutofit/>
          </a:bodyPr>
          <a:lstStyle/>
          <a:p>
            <a:pPr lvl="0"/>
            <a:r>
              <a:rPr lang="ru-RU" altLang="ru-RU" sz="2200" b="1" u="sng" dirty="0" smtClean="0">
                <a:latin typeface="Times New Roman" pitchFamily="18" charset="0"/>
                <a:cs typeface="Times New Roman" pitchFamily="18" charset="0"/>
              </a:rPr>
              <a:t>Воспитательно-образовательная деятельность: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Совершенствование работы в детскому саду по формированию у дошкольников основ экологической культуры.</a:t>
            </a:r>
            <a:endParaRPr lang="ru-RU" altLang="ru-RU" sz="22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altLang="ru-RU" sz="2200" b="1" u="sng" dirty="0" smtClean="0">
                <a:latin typeface="Times New Roman" pitchFamily="18" charset="0"/>
                <a:cs typeface="Times New Roman" pitchFamily="18" charset="0"/>
              </a:rPr>
              <a:t>Материально-техническая база: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Формирование развивающей предметно-пространственной среды в соответствии с ФГОС ДО Приобретение программно-методического обеспечения.</a:t>
            </a:r>
          </a:p>
          <a:p>
            <a:pPr lvl="0"/>
            <a:r>
              <a:rPr lang="ru-RU" altLang="ru-RU" sz="2200" b="1" u="sng" dirty="0" smtClean="0">
                <a:latin typeface="Times New Roman" pitchFamily="18" charset="0"/>
                <a:cs typeface="Times New Roman" pitchFamily="18" charset="0"/>
              </a:rPr>
              <a:t>Кадры: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Профессиональная переподготовка Педагогическая аттестация Активизация творческой активности.</a:t>
            </a:r>
          </a:p>
          <a:p>
            <a:pPr lvl="0"/>
            <a:r>
              <a:rPr lang="ru-RU" altLang="ru-RU" sz="2200" b="1" u="sng" dirty="0" smtClean="0">
                <a:latin typeface="Times New Roman" pitchFamily="18" charset="0"/>
                <a:cs typeface="Times New Roman" pitchFamily="18" charset="0"/>
              </a:rPr>
              <a:t>Взаимодействие с семьями воспитанников: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Активизация участия родителей в общественном управлении ДОУ.</a:t>
            </a:r>
          </a:p>
          <a:p>
            <a:pPr lvl="0"/>
            <a:r>
              <a:rPr lang="ru-RU" altLang="ru-RU" sz="2200" b="1" u="sng" dirty="0" smtClean="0">
                <a:latin typeface="Times New Roman" pitchFamily="18" charset="0"/>
                <a:cs typeface="Times New Roman" pitchFamily="18" charset="0"/>
              </a:rPr>
              <a:t>Взаимодействие с социумом: 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Активизация работы по укреплению связей в рамках экологического воспитания детей.</a:t>
            </a:r>
          </a:p>
          <a:p>
            <a:pPr lvl="0"/>
            <a:endParaRPr lang="ru-RU" altLang="ru-RU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785794"/>
            <a:ext cx="7929618" cy="135732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ВЕДУЩАЯ ИДЕЯ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00100" y="2285992"/>
            <a:ext cx="7929618" cy="4572008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lvl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Основная цель данной педагогической идеи - формирование человека с новым экологическим мышлением, способностью осознавать последствия своих действий по отношению к окружающей среде и умеющего жить в относительной гармонии с природой, а также воспитание активной и творческой личности. 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214290"/>
            <a:ext cx="7929618" cy="228601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подходы и принципы реализации программы</a:t>
            </a:r>
          </a:p>
          <a:p>
            <a:pPr algn="just"/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Для создания программы был использован прагматичный программно-целевой подход. Предполагающий следующие принципы программы развития: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42910" y="2571744"/>
            <a:ext cx="8286808" cy="4071966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самоценности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дошкольного возраста;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развивающего обучения;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сотрудничества и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взаимодополняемости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открытости;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вариативности;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научности;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гуманистичности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прогностичности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деятельностности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целостности;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конструктивизма.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214290"/>
            <a:ext cx="7929618" cy="1928826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реализации программы: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Эффективное развитие экологической культуры всех участников образовательных отношений, через обращение к окружающему миру – источнику развития из интеллекта и личности.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42910" y="1928802"/>
            <a:ext cx="8286808" cy="4714908"/>
          </a:xfrm>
          <a:prstGeom prst="rect">
            <a:avLst/>
          </a:prstGeom>
        </p:spPr>
        <p:txBody>
          <a:bodyPr tIns="0">
            <a:normAutofit lnSpcReduction="10000"/>
          </a:bodyPr>
          <a:lstStyle/>
          <a:p>
            <a:pPr lvl="1" algn="just"/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Задачи программы: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Формировать систему элементарных научных экологических знаний, объединив обучение и воспитание в целостный образовательный процесс.</a:t>
            </a:r>
          </a:p>
          <a:p>
            <a:pPr lvl="1"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Повысить профессиональную компетентность педагогов ДОО в вопросах экологического воспитания детей через обращение к миру природы и окружающему миру в целом.</a:t>
            </a:r>
          </a:p>
          <a:p>
            <a:pPr lvl="1"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Организовать активное сотрудничество ДОО, семьи и социальных партнеров по вопросам экологического воспитания детей.</a:t>
            </a:r>
          </a:p>
          <a:p>
            <a:pPr lvl="1"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Повысить культуру родителей в вопросах экологического воспитания детей через обращение к миру природы и окружающему миру в целом.</a:t>
            </a:r>
          </a:p>
          <a:p>
            <a:pPr lvl="1"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Активизировать интерес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партнѐров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 деятельности ДОО в вопросах экологического воспитания детей через реализацию совместных мероприятий.</a:t>
            </a:r>
          </a:p>
          <a:p>
            <a:pPr lvl="0"/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21171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ЭТАПЫ РЕАЛИЗАЦИИ ПРОГРАММЫ</a:t>
            </a:r>
            <a:endParaRPr lang="ru-RU" sz="32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4546" y="2143116"/>
            <a:ext cx="6715172" cy="150019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2023-2024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Организационно-подготовительный.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стартовых условий для реализации программы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57224" y="4929198"/>
            <a:ext cx="8072494" cy="1643074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Нашивка 4"/>
          <p:cNvSpPr/>
          <p:nvPr/>
        </p:nvSpPr>
        <p:spPr bwMode="auto">
          <a:xfrm>
            <a:off x="1071538" y="1857364"/>
            <a:ext cx="904875" cy="92869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6510" tIns="16510" rIns="16510" bIns="16510" spcCol="1270" anchor="ctr"/>
          <a:lstStyle/>
          <a:p>
            <a:pPr algn="ctr" defTabSz="1155700">
              <a:lnSpc>
                <a:spcPct val="90000"/>
              </a:lnSpc>
              <a:spcAft>
                <a:spcPct val="35000"/>
              </a:spcAft>
              <a:defRPr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1557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</p:txBody>
      </p:sp>
      <p:sp>
        <p:nvSpPr>
          <p:cNvPr id="6" name="Нашивка 4"/>
          <p:cNvSpPr/>
          <p:nvPr/>
        </p:nvSpPr>
        <p:spPr bwMode="auto">
          <a:xfrm>
            <a:off x="1071538" y="3857628"/>
            <a:ext cx="904875" cy="7710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6510" tIns="16510" rIns="16510" bIns="16510" spcCol="1270" anchor="ctr"/>
          <a:lstStyle/>
          <a:p>
            <a:pPr algn="ctr" defTabSz="1155700">
              <a:lnSpc>
                <a:spcPct val="90000"/>
              </a:lnSpc>
              <a:spcAft>
                <a:spcPct val="35000"/>
              </a:spcAft>
              <a:defRPr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1557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</p:txBody>
      </p:sp>
      <p:sp>
        <p:nvSpPr>
          <p:cNvPr id="7" name="Нашивка 4"/>
          <p:cNvSpPr/>
          <p:nvPr/>
        </p:nvSpPr>
        <p:spPr bwMode="auto">
          <a:xfrm>
            <a:off x="1071538" y="5500702"/>
            <a:ext cx="904875" cy="7710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6510" tIns="16510" rIns="16510" bIns="16510" spcCol="1270" anchor="ctr"/>
          <a:lstStyle/>
          <a:p>
            <a:pPr algn="ctr" defTabSz="1155700">
              <a:lnSpc>
                <a:spcPct val="90000"/>
              </a:lnSpc>
              <a:spcAft>
                <a:spcPct val="35000"/>
              </a:spcAft>
              <a:defRPr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1557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928794" y="4000504"/>
            <a:ext cx="7215206" cy="1295408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2024-2025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Основной, внедренческий.</a:t>
            </a: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baseline="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</a:t>
            </a:r>
            <a:r>
              <a:rPr lang="ru-RU" sz="24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реализации программы развития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928794" y="5562592"/>
            <a:ext cx="6906574" cy="1295408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2025-2026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Заключительный, итоговый.</a:t>
            </a: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Анализ результатов реализации программы, определение перспектив.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МАТЕРИАЛЬНО-ТЕХНИЧЕСКОЕ И ПРОГРАММНОЕ ОБЕСПЕЧЕНИЕ</a:t>
            </a:r>
            <a:endParaRPr lang="ru-RU" sz="28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5" descr="G:\аттестация руководителя\для презентации\презентация 0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500174"/>
            <a:ext cx="3657600" cy="29065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62" y="1500174"/>
            <a:ext cx="4436825" cy="29578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3" descr="G:\аттестация руководителя\для презентации\i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4714884"/>
            <a:ext cx="3429024" cy="18842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ПРЕДМЕТНО-РАЗВИВАЮЩАЯ СРЕДА ДОО. 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Уголок экологического воспитания и экспериментирования.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2090213563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285860"/>
            <a:ext cx="3538537" cy="2653902"/>
          </a:xfrm>
        </p:spPr>
      </p:pic>
      <p:pic>
        <p:nvPicPr>
          <p:cNvPr id="7" name="Содержимое 6" descr="IMG2022090214034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3504" y="1357298"/>
            <a:ext cx="3429024" cy="2571768"/>
          </a:xfrm>
        </p:spPr>
      </p:pic>
      <p:pic>
        <p:nvPicPr>
          <p:cNvPr id="9" name="Содержимое 3" descr="IMG202209021356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4036224"/>
            <a:ext cx="3571900" cy="2678926"/>
          </a:xfrm>
          <a:prstGeom prst="rect">
            <a:avLst/>
          </a:prstGeom>
        </p:spPr>
      </p:pic>
      <p:pic>
        <p:nvPicPr>
          <p:cNvPr id="10" name="Содержимое 3" descr="IMG202209021356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4" y="4143380"/>
            <a:ext cx="3429024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Сотрудничество с </a:t>
            </a:r>
            <a:r>
              <a:rPr lang="ru-RU" sz="2800" b="1" dirty="0" err="1" smtClean="0">
                <a:effectLst/>
                <a:latin typeface="Times New Roman" pitchFamily="18" charset="0"/>
                <a:cs typeface="Times New Roman" pitchFamily="18" charset="0"/>
              </a:rPr>
              <a:t>Пеля-Хованским</a:t>
            </a: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 СДК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3571876"/>
            <a:ext cx="4038603" cy="3028952"/>
          </a:xfrm>
        </p:spPr>
      </p:pic>
      <p:pic>
        <p:nvPicPr>
          <p:cNvPr id="14" name="Содержимое 13" descr="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57752" y="2214554"/>
            <a:ext cx="4143404" cy="3107553"/>
          </a:xfrm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857224" y="2071678"/>
            <a:ext cx="3676646" cy="1204899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Проведение экологического досуга «Здравствуй, лето!»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253</TotalTime>
  <Words>856</Words>
  <Application>Microsoft Office PowerPoint</Application>
  <PresentationFormat>Экран (4:3)</PresentationFormat>
  <Paragraphs>100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Солнцестояние</vt:lpstr>
      <vt:lpstr>Лист Microsoft Excel 97-2003</vt:lpstr>
      <vt:lpstr>МУНИЦИПАЛЬНОЕ БЮДЖЕТНОЕ ДОШКОЛЬНОЕ ОБРАЗОВАТЕЛЬНОЕ УЧРЕЖДЕНИЕ ПЕЛЯ-ХОВАНСКИЙ ДЕТСКИЙ САД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РЕАЛИЗАЦИИ ПРОГРАММЫ</vt:lpstr>
      <vt:lpstr>МАТЕРИАЛЬНО-ТЕХНИЧЕСКОЕ И ПРОГРАММНОЕ ОБЕСПЕЧЕНИЕ</vt:lpstr>
      <vt:lpstr>ПРЕДМЕТНО-РАЗВИВАЮЩАЯ СРЕДА ДОО. Уголок экологического воспитания и экспериментирования.</vt:lpstr>
      <vt:lpstr>РЕЗУЛЬТАТИВНОСТЬ РЕАЛИЗАЦИИ ПРОГРАММЫ Сотрудничество с Пеля-Хованским СДК</vt:lpstr>
      <vt:lpstr>РЕЗУЛЬТАТИВНОСТЬ РЕАЛИЗАЦИИ ПРОГРАММЫ Сотрудничество с сельской библиотекой</vt:lpstr>
      <vt:lpstr>РЕЗУЛЬТАТИВНОСТЬ РЕАЛИЗАЦИИ ПРОГРАММЫ Взаимодействие с родителями</vt:lpstr>
      <vt:lpstr>РЕЗУЛЬТАТИВНОСТЬ РЕАЛИЗАЦИИ ПРОГРАММЫ Взаимодействие с родителями</vt:lpstr>
      <vt:lpstr>РЕЗУЛЬТАТИВНОСТЬ РЕАЛИЗАЦИИ ПРОГРАММЫ Воспитательно-образовательная деятельность</vt:lpstr>
      <vt:lpstr>РЕЗУЛЬТАТИВНОСТЬ РЕАЛИЗАЦИИ ПРОГРАММЫ Воспитательно-образовательная деятельность</vt:lpstr>
      <vt:lpstr>РЕЗУЛЬТАТИВНОСТЬ РЕАЛИЗАЦИИ ПРОГРАММЫ Воспитательно-образовательная деятельность</vt:lpstr>
      <vt:lpstr>РЕЗУЛЬТАТИВНОСТЬ РЕАЛИЗАЦИИ ПРОГРАММЫ Воспитательно-образовательная деятельность</vt:lpstr>
      <vt:lpstr>РЕЗУЛЬТАТИВНОСТЬ РЕАЛИЗАЦИИ ПРОГРАММЫ Воспитательно-образовательная деятельность</vt:lpstr>
      <vt:lpstr>РЕЗУЛЬТАТИВНОСТЬ РЕАЛИЗАЦИИ ПРОГРАММЫ Воспитательно-образовательная деятельность</vt:lpstr>
      <vt:lpstr>Презентация PowerPoint</vt:lpstr>
      <vt:lpstr>Презентация PowerPoint</vt:lpstr>
      <vt:lpstr>      ХАРАКТЕРИСТИКА БЛИЖАЙШЕЙ ПЕРСПЕКТИВЫ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ПЕЛЯ-ХОВАНСКИЙ ДЕТСКИЙ САД</dc:title>
  <dc:creator>user</dc:creator>
  <cp:lastModifiedBy>User</cp:lastModifiedBy>
  <cp:revision>36</cp:revision>
  <dcterms:created xsi:type="dcterms:W3CDTF">2024-01-08T13:10:08Z</dcterms:created>
  <dcterms:modified xsi:type="dcterms:W3CDTF">2024-12-20T11:22:21Z</dcterms:modified>
</cp:coreProperties>
</file>